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sldIdLst>
    <p:sldId id="258" r:id="rId2"/>
    <p:sldId id="261" r:id="rId3"/>
    <p:sldId id="260" r:id="rId4"/>
    <p:sldId id="256" r:id="rId5"/>
    <p:sldId id="262" r:id="rId6"/>
    <p:sldId id="263" r:id="rId7"/>
    <p:sldId id="265" r:id="rId8"/>
    <p:sldId id="266" r:id="rId9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Quicksand" panose="020B0604020202020204" charset="0"/>
      <p:regular r:id="rId16"/>
      <p:bold r:id="rId17"/>
    </p:embeddedFont>
    <p:embeddedFont>
      <p:font typeface="Quicksand Medium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267C"/>
    <a:srgbClr val="401B5B"/>
    <a:srgbClr val="DD3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6247" autoAdjust="0"/>
  </p:normalViewPr>
  <p:slideViewPr>
    <p:cSldViewPr snapToGrid="0" showGuides="1">
      <p:cViewPr varScale="1">
        <p:scale>
          <a:sx n="111" d="100"/>
          <a:sy n="111" d="100"/>
        </p:scale>
        <p:origin x="230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857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87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90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971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74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985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0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942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660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922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590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86EF6C-A5F4-40AC-8616-278B5F60EEB0}" type="datetimeFigureOut">
              <a:rPr lang="en-US" smtClean="0"/>
              <a:t>12/20/2023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17BCC-1C90-48EC-818D-3352D71260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793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6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00777" y="2277916"/>
            <a:ext cx="3701667" cy="115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5400" spc="300" dirty="0" err="1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WeShipIt</a:t>
            </a:r>
            <a:r>
              <a:rPr lang="en-US" sz="2800" spc="300" dirty="0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 </a:t>
            </a:r>
            <a:endParaRPr lang="en-US" sz="3200" spc="300" dirty="0">
              <a:solidFill>
                <a:schemeClr val="bg1"/>
              </a:solidFill>
              <a:latin typeface="Quicksand" panose="00000500000000000000" pitchFamily="2" charset="0"/>
              <a:cs typeface="Poppins SemiBold" panose="02000000000000000000" pitchFamily="2" charset="0"/>
            </a:endParaRPr>
          </a:p>
          <a:p>
            <a:pPr algn="r">
              <a:lnSpc>
                <a:spcPct val="80000"/>
              </a:lnSpc>
            </a:pPr>
            <a:r>
              <a:rPr lang="en-US" sz="3200" spc="300" dirty="0">
                <a:solidFill>
                  <a:schemeClr val="bg1"/>
                </a:solidFill>
                <a:latin typeface="Quicksand" panose="00000500000000000000" pitchFamily="2" charset="0"/>
                <a:cs typeface="Poppins SemiBold" panose="02000000000000000000" pitchFamily="2" charset="0"/>
              </a:rPr>
              <a:t>IS 601 Final 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044490" y="3013501"/>
            <a:ext cx="33302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rPr>
              <a:t>Tracy Harrison</a:t>
            </a:r>
          </a:p>
          <a:p>
            <a:r>
              <a:rPr lang="en-US" sz="16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rPr>
              <a:t>Mohammad Jilani</a:t>
            </a:r>
          </a:p>
          <a:p>
            <a:r>
              <a:rPr lang="en-US" sz="1600" dirty="0" err="1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rPr>
              <a:t>Mahum</a:t>
            </a:r>
            <a:r>
              <a:rPr lang="en-US" sz="16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rPr>
              <a:t> Abid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977255" y="2667109"/>
            <a:ext cx="0" cy="10936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Audio 27">
            <a:extLst>
              <a:ext uri="{FF2B5EF4-FFF2-40B4-BE49-F238E27FC236}">
                <a16:creationId xmlns:a16="http://schemas.microsoft.com/office/drawing/2014/main" id="{8926E25D-FDA5-1203-7936-AF2EB1F010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896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69"/>
    </mc:Choice>
    <mc:Fallback xmlns="">
      <p:transition spd="slow" advTm="8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329529" y="193621"/>
            <a:ext cx="3701667" cy="115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5400" spc="300" dirty="0" err="1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WeShipIt</a:t>
            </a:r>
            <a:r>
              <a:rPr lang="en-US" sz="2800" spc="300" dirty="0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 </a:t>
            </a:r>
            <a:endParaRPr lang="en-US" sz="3200" spc="300" dirty="0">
              <a:solidFill>
                <a:schemeClr val="bg1"/>
              </a:solidFill>
              <a:latin typeface="Quicksand" panose="00000500000000000000" pitchFamily="2" charset="0"/>
              <a:cs typeface="Poppins SemiBold" panose="02000000000000000000" pitchFamily="2" charset="0"/>
            </a:endParaRPr>
          </a:p>
          <a:p>
            <a:pPr algn="r">
              <a:lnSpc>
                <a:spcPct val="80000"/>
              </a:lnSpc>
            </a:pPr>
            <a:r>
              <a:rPr lang="en-US" sz="3200" spc="300" dirty="0">
                <a:solidFill>
                  <a:schemeClr val="bg1"/>
                </a:solidFill>
                <a:latin typeface="Quicksand" panose="00000500000000000000" pitchFamily="2" charset="0"/>
                <a:cs typeface="Poppins SemiBold" panose="02000000000000000000" pitchFamily="2" charset="0"/>
              </a:rPr>
              <a:t>IS 601 Final 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694867" y="791713"/>
            <a:ext cx="3330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rPr>
              <a:t>Competitor Analysis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533502" y="529026"/>
            <a:ext cx="0" cy="10936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8B98911-420C-6B98-F00C-A521F660AB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6129928"/>
              </p:ext>
            </p:extLst>
          </p:nvPr>
        </p:nvGraphicFramePr>
        <p:xfrm>
          <a:off x="13648" y="1825625"/>
          <a:ext cx="9130353" cy="3681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5153">
                  <a:extLst>
                    <a:ext uri="{9D8B030D-6E8A-4147-A177-3AD203B41FA5}">
                      <a16:colId xmlns:a16="http://schemas.microsoft.com/office/drawing/2014/main" val="282883365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344853889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711182628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737938467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3599278681"/>
                    </a:ext>
                  </a:extLst>
                </a:gridCol>
              </a:tblGrid>
              <a:tr h="613508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 err="1">
                          <a:solidFill>
                            <a:schemeClr val="bg1"/>
                          </a:solidFill>
                        </a:rPr>
                        <a:t>WeShipIt</a:t>
                      </a:r>
                      <a:endParaRPr lang="en-US" sz="2100" dirty="0">
                        <a:solidFill>
                          <a:schemeClr val="bg1"/>
                        </a:solidFill>
                      </a:endParaRPr>
                    </a:p>
                  </a:txBody>
                  <a:tcPr anchor="b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bg1"/>
                          </a:solidFill>
                        </a:rPr>
                        <a:t>UPS</a:t>
                      </a:r>
                    </a:p>
                  </a:txBody>
                  <a:tcPr anchor="b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bg1"/>
                          </a:solidFill>
                        </a:rPr>
                        <a:t>USPS</a:t>
                      </a:r>
                    </a:p>
                  </a:txBody>
                  <a:tcPr anchor="b"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100" dirty="0">
                          <a:solidFill>
                            <a:schemeClr val="bg1"/>
                          </a:solidFill>
                        </a:rPr>
                        <a:t>FedEx</a:t>
                      </a:r>
                    </a:p>
                  </a:txBody>
                  <a:tcPr anchor="b"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1751814"/>
                  </a:ext>
                </a:extLst>
              </a:tr>
              <a:tr h="61350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Service Quality</a:t>
                      </a:r>
                    </a:p>
                  </a:txBody>
                  <a:tcPr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1811017"/>
                  </a:ext>
                </a:extLst>
              </a:tr>
              <a:tr h="61350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Pricing</a:t>
                      </a: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772415"/>
                  </a:ext>
                </a:extLst>
              </a:tr>
              <a:tr h="61350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Shipping</a:t>
                      </a:r>
                    </a:p>
                  </a:txBody>
                  <a:tcPr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505546"/>
                  </a:ext>
                </a:extLst>
              </a:tr>
              <a:tr h="61350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Promotion</a:t>
                      </a:r>
                    </a:p>
                  </a:txBody>
                  <a:tcPr anchor="b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2411849"/>
                  </a:ext>
                </a:extLst>
              </a:tr>
              <a:tr h="61350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Reputation</a:t>
                      </a:r>
                    </a:p>
                  </a:txBody>
                  <a:tcPr anchor="b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9652324"/>
                  </a:ext>
                </a:extLst>
              </a:tr>
            </a:tbl>
          </a:graphicData>
        </a:graphic>
      </p:graphicFrame>
      <p:pic>
        <p:nvPicPr>
          <p:cNvPr id="33" name="Audio 32">
            <a:extLst>
              <a:ext uri="{FF2B5EF4-FFF2-40B4-BE49-F238E27FC236}">
                <a16:creationId xmlns:a16="http://schemas.microsoft.com/office/drawing/2014/main" id="{55921EB7-CD95-994A-386B-FC2E7F099D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88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190"/>
    </mc:Choice>
    <mc:Fallback xmlns="">
      <p:transition spd="slow" advTm="201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465485" y="188269"/>
            <a:ext cx="3701667" cy="115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5400" spc="300" dirty="0" err="1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WeShipIt</a:t>
            </a:r>
            <a:r>
              <a:rPr lang="en-US" sz="2800" spc="300" dirty="0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 </a:t>
            </a:r>
            <a:r>
              <a:rPr lang="en-US" sz="3200" spc="300" dirty="0">
                <a:solidFill>
                  <a:schemeClr val="bg1"/>
                </a:solidFill>
                <a:latin typeface="Quicksand" panose="00000500000000000000" pitchFamily="2" charset="0"/>
                <a:cs typeface="Poppins SemiBold" panose="02000000000000000000" pitchFamily="2" charset="0"/>
              </a:rPr>
              <a:t>ANALYSIS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313385" y="1387248"/>
            <a:ext cx="3330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rPr>
              <a:t>SWOT Analysis 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313385" y="684383"/>
            <a:ext cx="0" cy="10936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/>
          <p:cNvGrpSpPr/>
          <p:nvPr/>
        </p:nvGrpSpPr>
        <p:grpSpPr>
          <a:xfrm>
            <a:off x="-305811" y="1778067"/>
            <a:ext cx="9803772" cy="5957680"/>
            <a:chOff x="1081610" y="1062540"/>
            <a:chExt cx="10729409" cy="6970465"/>
          </a:xfrm>
        </p:grpSpPr>
        <p:sp>
          <p:nvSpPr>
            <p:cNvPr id="41" name="TextBox 40"/>
            <p:cNvSpPr txBox="1"/>
            <p:nvPr/>
          </p:nvSpPr>
          <p:spPr>
            <a:xfrm>
              <a:off x="1081610" y="1303074"/>
              <a:ext cx="3701667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600" b="1" spc="300" dirty="0">
                  <a:solidFill>
                    <a:schemeClr val="accent1"/>
                  </a:solidFill>
                  <a:latin typeface="Quicksand Medium" panose="00000600000000000000" pitchFamily="2" charset="0"/>
                  <a:cs typeface="Poppins SemiBold" panose="02000000000000000000" pitchFamily="2" charset="0"/>
                </a:rPr>
                <a:t>S</a:t>
              </a:r>
            </a:p>
          </p:txBody>
        </p:sp>
        <p:sp>
          <p:nvSpPr>
            <p:cNvPr id="2" name="Parallelogram 1"/>
            <p:cNvSpPr/>
            <p:nvPr/>
          </p:nvSpPr>
          <p:spPr>
            <a:xfrm rot="16200000" flipH="1">
              <a:off x="388536" y="4186696"/>
              <a:ext cx="5179940" cy="2034772"/>
            </a:xfrm>
            <a:prstGeom prst="parallelogram">
              <a:avLst>
                <a:gd name="adj" fmla="val 30414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418259" y="3370628"/>
              <a:ext cx="1486709" cy="21875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Easy navigation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Relevant content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Fast performance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Appealing color scheme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Good sign up workflow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05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Loyalty Program</a:t>
              </a:r>
            </a:p>
          </p:txBody>
        </p:sp>
        <p:sp>
          <p:nvSpPr>
            <p:cNvPr id="42" name="Parallelogram 41"/>
            <p:cNvSpPr/>
            <p:nvPr/>
          </p:nvSpPr>
          <p:spPr>
            <a:xfrm rot="5400000">
              <a:off x="2908520" y="4626516"/>
              <a:ext cx="4778206" cy="2034772"/>
            </a:xfrm>
            <a:prstGeom prst="parallelogram">
              <a:avLst>
                <a:gd name="adj" fmla="val 29873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528178" y="2020697"/>
              <a:ext cx="3701667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600" b="1" spc="300" dirty="0">
                  <a:solidFill>
                    <a:schemeClr val="accent4"/>
                  </a:solidFill>
                  <a:latin typeface="Quicksand Medium" panose="00000600000000000000" pitchFamily="2" charset="0"/>
                  <a:cs typeface="Poppins SemiBold" panose="02000000000000000000" pitchFamily="2" charset="0"/>
                </a:rPr>
                <a:t>W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 rot="16200000">
              <a:off x="367370" y="4955248"/>
              <a:ext cx="3701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spc="300" dirty="0">
                  <a:solidFill>
                    <a:schemeClr val="bg1"/>
                  </a:solidFill>
                  <a:latin typeface="Quicksand Medium" panose="00000600000000000000" pitchFamily="2" charset="0"/>
                  <a:cs typeface="Poppins SemiBold" panose="02000000000000000000" pitchFamily="2" charset="0"/>
                </a:rPr>
                <a:t>STRENGTHS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 rot="16200000">
              <a:off x="4207504" y="5572783"/>
              <a:ext cx="3701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spc="300" dirty="0">
                  <a:solidFill>
                    <a:schemeClr val="bg1"/>
                  </a:solidFill>
                  <a:latin typeface="Quicksand Medium" panose="00000600000000000000" pitchFamily="2" charset="0"/>
                  <a:cs typeface="Poppins SemiBold" panose="02000000000000000000" pitchFamily="2" charset="0"/>
                </a:rPr>
                <a:t>WEAKNESSES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392897" y="3959284"/>
              <a:ext cx="1486709" cy="22686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Company isn’t as large as it’s competitors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Website language limitations will deter customers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endParaRPr>
            </a:p>
          </p:txBody>
        </p:sp>
        <p:sp>
          <p:nvSpPr>
            <p:cNvPr id="46" name="Parallelogram 45"/>
            <p:cNvSpPr/>
            <p:nvPr/>
          </p:nvSpPr>
          <p:spPr>
            <a:xfrm rot="16200000" flipH="1">
              <a:off x="4859343" y="4137918"/>
              <a:ext cx="5531649" cy="2034772"/>
            </a:xfrm>
            <a:prstGeom prst="parallelogram">
              <a:avLst>
                <a:gd name="adj" fmla="val 30414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 rot="16200000">
              <a:off x="5014033" y="4730321"/>
              <a:ext cx="3701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spc="300" dirty="0">
                  <a:solidFill>
                    <a:schemeClr val="bg1"/>
                  </a:solidFill>
                  <a:latin typeface="Quicksand Medium" panose="00000600000000000000" pitchFamily="2" charset="0"/>
                  <a:cs typeface="Poppins SemiBold" panose="02000000000000000000" pitchFamily="2" charset="0"/>
                </a:rPr>
                <a:t>OPPORTUNITIES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662785" y="1062540"/>
              <a:ext cx="3701667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600" b="1" spc="300" dirty="0">
                  <a:solidFill>
                    <a:srgbClr val="92D050"/>
                  </a:solidFill>
                  <a:latin typeface="Quicksand Medium" panose="00000600000000000000" pitchFamily="2" charset="0"/>
                  <a:cs typeface="Poppins SemiBold" panose="02000000000000000000" pitchFamily="2" charset="0"/>
                </a:rPr>
                <a:t>O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7126325" y="3133111"/>
              <a:ext cx="1486709" cy="18364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Add language options on landing page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More advertising to attract more customers 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endParaRPr>
            </a:p>
          </p:txBody>
        </p:sp>
        <p:sp>
          <p:nvSpPr>
            <p:cNvPr id="51" name="Parallelogram 50"/>
            <p:cNvSpPr/>
            <p:nvPr/>
          </p:nvSpPr>
          <p:spPr>
            <a:xfrm rot="5400000">
              <a:off x="7338507" y="4217680"/>
              <a:ext cx="5117972" cy="2034772"/>
            </a:xfrm>
            <a:prstGeom prst="parallelogram">
              <a:avLst>
                <a:gd name="adj" fmla="val 29873"/>
              </a:avLst>
            </a:prstGeom>
            <a:solidFill>
              <a:srgbClr val="DA267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8109352" y="1489595"/>
              <a:ext cx="3701667" cy="18774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600" b="1" spc="300" dirty="0">
                  <a:solidFill>
                    <a:srgbClr val="DA267C"/>
                  </a:solidFill>
                  <a:latin typeface="Quicksand Medium" panose="00000600000000000000" pitchFamily="2" charset="0"/>
                  <a:cs typeface="Poppins SemiBold" panose="02000000000000000000" pitchFamily="2" charset="0"/>
                </a:rPr>
                <a:t>T</a:t>
              </a:r>
            </a:p>
          </p:txBody>
        </p:sp>
        <p:sp>
          <p:nvSpPr>
            <p:cNvPr id="53" name="TextBox 52"/>
            <p:cNvSpPr txBox="1"/>
            <p:nvPr/>
          </p:nvSpPr>
          <p:spPr>
            <a:xfrm rot="16200000">
              <a:off x="8807374" y="4994063"/>
              <a:ext cx="370166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spc="300" dirty="0">
                  <a:solidFill>
                    <a:schemeClr val="bg1"/>
                  </a:solidFill>
                  <a:latin typeface="Quicksand Medium" panose="00000600000000000000" pitchFamily="2" charset="0"/>
                  <a:cs typeface="Poppins SemiBold" panose="02000000000000000000" pitchFamily="2" charset="0"/>
                </a:rPr>
                <a:t>THREATS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8992766" y="3380564"/>
              <a:ext cx="1486709" cy="27007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Competitor may offer better website design/access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Government policies impacting design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200" dirty="0">
                  <a:solidFill>
                    <a:schemeClr val="bg1"/>
                  </a:solidFill>
                  <a:latin typeface="Quicksand" panose="00000500000000000000" pitchFamily="2" charset="0"/>
                  <a:cs typeface="Poppins" panose="02000000000000000000" pitchFamily="2" charset="0"/>
                </a:rPr>
                <a:t>Data/Privacy security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endParaRPr lang="en-US" sz="12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endParaRPr>
            </a:p>
          </p:txBody>
        </p:sp>
      </p:grpSp>
      <p:pic>
        <p:nvPicPr>
          <p:cNvPr id="18" name="Audio 17">
            <a:extLst>
              <a:ext uri="{FF2B5EF4-FFF2-40B4-BE49-F238E27FC236}">
                <a16:creationId xmlns:a16="http://schemas.microsoft.com/office/drawing/2014/main" id="{EFCAF00B-E617-0990-65DC-F2FECCA6D3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423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29"/>
    </mc:Choice>
    <mc:Fallback xmlns="">
      <p:transition spd="slow" advTm="243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465485" y="342986"/>
            <a:ext cx="3701667" cy="115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5400" spc="300" dirty="0" err="1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WeShipIt</a:t>
            </a:r>
            <a:r>
              <a:rPr lang="en-US" sz="4800" spc="300" dirty="0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 </a:t>
            </a:r>
            <a:endParaRPr lang="en-US" sz="5400" spc="300" dirty="0">
              <a:solidFill>
                <a:schemeClr val="bg1"/>
              </a:solidFill>
              <a:latin typeface="Quicksand" panose="00000500000000000000" pitchFamily="2" charset="0"/>
              <a:cs typeface="Poppins SemiBold" panose="02000000000000000000" pitchFamily="2" charset="0"/>
            </a:endParaRPr>
          </a:p>
          <a:p>
            <a:pPr algn="r">
              <a:lnSpc>
                <a:spcPct val="80000"/>
              </a:lnSpc>
            </a:pPr>
            <a:r>
              <a:rPr lang="en-US" sz="3200" spc="300" dirty="0">
                <a:solidFill>
                  <a:schemeClr val="bg1"/>
                </a:solidFill>
                <a:latin typeface="Quicksand" panose="00000500000000000000" pitchFamily="2" charset="0"/>
                <a:cs typeface="Poppins SemiBold" panose="02000000000000000000" pitchFamily="2" charset="0"/>
              </a:rPr>
              <a:t>IS 601 Final 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804991" y="1199320"/>
            <a:ext cx="3330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rPr>
              <a:t>Design Evolution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528196" y="453200"/>
            <a:ext cx="0" cy="10936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139C68E-BE55-B13A-7C57-C125B35F01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9152" y="1760561"/>
            <a:ext cx="3149600" cy="50974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D493D9-E986-F766-146D-8C397007C96D}"/>
              </a:ext>
            </a:extLst>
          </p:cNvPr>
          <p:cNvSpPr txBox="1"/>
          <p:nvPr/>
        </p:nvSpPr>
        <p:spPr>
          <a:xfrm>
            <a:off x="5496859" y="1855694"/>
            <a:ext cx="31496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Our Initial Design For </a:t>
            </a:r>
            <a:r>
              <a:rPr lang="en-US" dirty="0" err="1">
                <a:solidFill>
                  <a:schemeClr val="bg1"/>
                </a:solidFill>
              </a:rPr>
              <a:t>WeShipIt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Used savings for small businesses as a means of persuasion, with a hero archetype depicted via the colors and font choices.</a:t>
            </a:r>
          </a:p>
        </p:txBody>
      </p:sp>
      <p:pic>
        <p:nvPicPr>
          <p:cNvPr id="18" name="Audio 17">
            <a:extLst>
              <a:ext uri="{FF2B5EF4-FFF2-40B4-BE49-F238E27FC236}">
                <a16:creationId xmlns:a16="http://schemas.microsoft.com/office/drawing/2014/main" id="{C95542D3-5E2B-36BE-E687-A1BED4749F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20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38"/>
    </mc:Choice>
    <mc:Fallback xmlns="">
      <p:transition spd="slow" advTm="23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465485" y="342986"/>
            <a:ext cx="3701667" cy="115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5400" spc="300" dirty="0" err="1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WeShipIt</a:t>
            </a:r>
            <a:r>
              <a:rPr lang="en-US" sz="4800" spc="300" dirty="0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 </a:t>
            </a:r>
            <a:endParaRPr lang="en-US" sz="5400" spc="300" dirty="0">
              <a:solidFill>
                <a:schemeClr val="bg1"/>
              </a:solidFill>
              <a:latin typeface="Quicksand" panose="00000500000000000000" pitchFamily="2" charset="0"/>
              <a:cs typeface="Poppins SemiBold" panose="02000000000000000000" pitchFamily="2" charset="0"/>
            </a:endParaRPr>
          </a:p>
          <a:p>
            <a:pPr algn="r">
              <a:lnSpc>
                <a:spcPct val="80000"/>
              </a:lnSpc>
            </a:pPr>
            <a:r>
              <a:rPr lang="en-US" sz="3200" spc="300" dirty="0">
                <a:solidFill>
                  <a:schemeClr val="bg1"/>
                </a:solidFill>
                <a:latin typeface="Quicksand" panose="00000500000000000000" pitchFamily="2" charset="0"/>
                <a:cs typeface="Poppins SemiBold" panose="02000000000000000000" pitchFamily="2" charset="0"/>
              </a:rPr>
              <a:t>IS 601 Final 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804991" y="1199320"/>
            <a:ext cx="3330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rPr>
              <a:t>Design Evolution Cont.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528196" y="453200"/>
            <a:ext cx="0" cy="10936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AD493D9-E986-F766-146D-8C397007C96D}"/>
              </a:ext>
            </a:extLst>
          </p:cNvPr>
          <p:cNvSpPr txBox="1"/>
          <p:nvPr/>
        </p:nvSpPr>
        <p:spPr>
          <a:xfrm>
            <a:off x="5316195" y="1855694"/>
            <a:ext cx="333026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Our second design For </a:t>
            </a:r>
            <a:r>
              <a:rPr lang="en-US" dirty="0" err="1">
                <a:solidFill>
                  <a:schemeClr val="bg1"/>
                </a:solidFill>
              </a:rPr>
              <a:t>WeShipIt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Used a hero statement “Your Package! Our Promise” and loyalty program as means of persuasion.</a:t>
            </a:r>
          </a:p>
          <a:p>
            <a:r>
              <a:rPr lang="en-US" dirty="0">
                <a:solidFill>
                  <a:schemeClr val="bg1"/>
                </a:solidFill>
              </a:rPr>
              <a:t>Our hero archetype depicted via graphic choices, color schemes and font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6DC1170E-A4E3-901E-9B40-EE4683CB0F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794" y="1695776"/>
            <a:ext cx="4834212" cy="4982930"/>
          </a:xfrm>
          <a:prstGeom prst="rect">
            <a:avLst/>
          </a:prstGeom>
        </p:spPr>
      </p:pic>
      <p:pic>
        <p:nvPicPr>
          <p:cNvPr id="16" name="Audio 15">
            <a:extLst>
              <a:ext uri="{FF2B5EF4-FFF2-40B4-BE49-F238E27FC236}">
                <a16:creationId xmlns:a16="http://schemas.microsoft.com/office/drawing/2014/main" id="{08D40526-5091-F2F5-A8FF-0EF2E044F1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636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26"/>
    </mc:Choice>
    <mc:Fallback xmlns="">
      <p:transition spd="slow" advTm="13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-465485" y="342986"/>
            <a:ext cx="3701667" cy="115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sz="5400" spc="300" dirty="0" err="1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WeShipIt</a:t>
            </a:r>
            <a:r>
              <a:rPr lang="en-US" sz="4800" spc="300" dirty="0">
                <a:solidFill>
                  <a:schemeClr val="bg1"/>
                </a:solidFill>
                <a:latin typeface="Quicksand Medium" panose="00000600000000000000" pitchFamily="2" charset="0"/>
                <a:cs typeface="Poppins SemiBold" panose="02000000000000000000" pitchFamily="2" charset="0"/>
              </a:rPr>
              <a:t> </a:t>
            </a:r>
            <a:endParaRPr lang="en-US" sz="5400" spc="300" dirty="0">
              <a:solidFill>
                <a:schemeClr val="bg1"/>
              </a:solidFill>
              <a:latin typeface="Quicksand" panose="00000500000000000000" pitchFamily="2" charset="0"/>
              <a:cs typeface="Poppins SemiBold" panose="02000000000000000000" pitchFamily="2" charset="0"/>
            </a:endParaRPr>
          </a:p>
          <a:p>
            <a:pPr algn="r">
              <a:lnSpc>
                <a:spcPct val="80000"/>
              </a:lnSpc>
            </a:pPr>
            <a:r>
              <a:rPr lang="en-US" sz="3200" spc="300" dirty="0">
                <a:solidFill>
                  <a:schemeClr val="bg1"/>
                </a:solidFill>
                <a:latin typeface="Quicksand" panose="00000500000000000000" pitchFamily="2" charset="0"/>
                <a:cs typeface="Poppins SemiBold" panose="02000000000000000000" pitchFamily="2" charset="0"/>
              </a:rPr>
              <a:t>IS 601 Final 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3804991" y="1199320"/>
            <a:ext cx="33302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Quicksand" panose="00000500000000000000" pitchFamily="2" charset="0"/>
                <a:cs typeface="Poppins" panose="02000000000000000000" pitchFamily="2" charset="0"/>
              </a:rPr>
              <a:t>Design Evolution Cont.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501301" y="371686"/>
            <a:ext cx="0" cy="1093684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AD493D9-E986-F766-146D-8C397007C96D}"/>
              </a:ext>
            </a:extLst>
          </p:cNvPr>
          <p:cNvSpPr txBox="1"/>
          <p:nvPr/>
        </p:nvSpPr>
        <p:spPr>
          <a:xfrm>
            <a:off x="5316195" y="1855694"/>
            <a:ext cx="333026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Our final design For </a:t>
            </a:r>
            <a:r>
              <a:rPr lang="en-US" dirty="0" err="1">
                <a:solidFill>
                  <a:schemeClr val="bg1"/>
                </a:solidFill>
              </a:rPr>
              <a:t>WeShipIt</a:t>
            </a:r>
            <a:r>
              <a:rPr lang="en-US" dirty="0">
                <a:solidFill>
                  <a:schemeClr val="bg1"/>
                </a:solidFill>
              </a:rPr>
              <a:t>: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We expanded the site to include more content. </a:t>
            </a:r>
          </a:p>
          <a:p>
            <a:r>
              <a:rPr lang="en-US" dirty="0">
                <a:solidFill>
                  <a:schemeClr val="bg1"/>
                </a:solidFill>
              </a:rPr>
              <a:t>Retained our hero statement “Your Package! Our Promise” and loyalty program as means of persuasion.</a:t>
            </a:r>
          </a:p>
          <a:p>
            <a:r>
              <a:rPr lang="en-US" dirty="0">
                <a:solidFill>
                  <a:schemeClr val="bg1"/>
                </a:solidFill>
              </a:rPr>
              <a:t>Our hero archetype depicted via updated graphics, color schemes and font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3497EE8-A559-444A-812C-1D67168244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97" y="1596134"/>
            <a:ext cx="4138863" cy="5123329"/>
          </a:xfrm>
          <a:prstGeom prst="rect">
            <a:avLst/>
          </a:prstGeom>
        </p:spPr>
      </p:pic>
      <p:pic>
        <p:nvPicPr>
          <p:cNvPr id="16" name="Audio 15">
            <a:extLst>
              <a:ext uri="{FF2B5EF4-FFF2-40B4-BE49-F238E27FC236}">
                <a16:creationId xmlns:a16="http://schemas.microsoft.com/office/drawing/2014/main" id="{7F75352C-9E9E-C6DF-B9B2-6300B48A2D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743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687"/>
    </mc:Choice>
    <mc:Fallback xmlns="">
      <p:transition spd="slow" advTm="246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F4EE21-68B1-D98B-D9EE-11705B514A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66" y="373431"/>
            <a:ext cx="8110268" cy="632025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A15EA6C-6C11-96F8-0787-23596979E8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3708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315"/>
    </mc:Choice>
    <mc:Fallback xmlns="">
      <p:transition spd="slow" advTm="43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mputer screen shot of a keyboard&#10;&#10;Description automatically generated">
            <a:extLst>
              <a:ext uri="{FF2B5EF4-FFF2-40B4-BE49-F238E27FC236}">
                <a16:creationId xmlns:a16="http://schemas.microsoft.com/office/drawing/2014/main" id="{DF726C28-ED29-A5F7-BD08-990145A6D8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5" y="166454"/>
            <a:ext cx="9057736" cy="5982236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1A51C3A-FF2F-E708-9DF0-9ACC0F7042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07739" y="6307897"/>
            <a:ext cx="226443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359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69"/>
    </mc:Choice>
    <mc:Fallback xmlns="">
      <p:transition spd="slow" advTm="89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173</TotalTime>
  <Words>248</Words>
  <Application>Microsoft Office PowerPoint</Application>
  <PresentationFormat>On-screen Show (4:3)</PresentationFormat>
  <Paragraphs>81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Arial</vt:lpstr>
      <vt:lpstr>Quicksand Medium</vt:lpstr>
      <vt:lpstr>Calibri Light</vt:lpstr>
      <vt:lpstr>Quicksand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WindySantoso</dc:creator>
  <cp:lastModifiedBy>Mohammad Kamran Jilani</cp:lastModifiedBy>
  <cp:revision>21</cp:revision>
  <dcterms:created xsi:type="dcterms:W3CDTF">2017-11-27T02:54:02Z</dcterms:created>
  <dcterms:modified xsi:type="dcterms:W3CDTF">2023-12-21T02:50:12Z</dcterms:modified>
</cp:coreProperties>
</file>

<file path=docProps/thumbnail.jpeg>
</file>